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5" r:id="rId3"/>
    <p:sldId id="257" r:id="rId4"/>
    <p:sldId id="261" r:id="rId5"/>
    <p:sldId id="296" r:id="rId6"/>
    <p:sldId id="297" r:id="rId7"/>
    <p:sldId id="298" r:id="rId8"/>
    <p:sldId id="262" r:id="rId9"/>
    <p:sldId id="299" r:id="rId10"/>
    <p:sldId id="259" r:id="rId11"/>
    <p:sldId id="300" r:id="rId12"/>
    <p:sldId id="305" r:id="rId13"/>
    <p:sldId id="302" r:id="rId14"/>
    <p:sldId id="301" r:id="rId15"/>
    <p:sldId id="306" r:id="rId16"/>
    <p:sldId id="307" r:id="rId17"/>
    <p:sldId id="303" r:id="rId18"/>
    <p:sldId id="30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5" d="100"/>
          <a:sy n="105" d="100"/>
        </p:scale>
        <p:origin x="-992" y="-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536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0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4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68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38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72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89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719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741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BA8F7-AB50-B541-8C80-8E607BD003E0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A87F0-3F7C-B344-A292-D9677B044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30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3996" cy="685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6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1" cy="6858000"/>
          </a:xfrm>
        </p:spPr>
      </p:pic>
      <p:sp>
        <p:nvSpPr>
          <p:cNvPr id="9" name="TextBox 8"/>
          <p:cNvSpPr txBox="1"/>
          <p:nvPr/>
        </p:nvSpPr>
        <p:spPr>
          <a:xfrm>
            <a:off x="349564" y="5534168"/>
            <a:ext cx="5582623" cy="984885"/>
          </a:xfrm>
          <a:prstGeom prst="rect">
            <a:avLst/>
          </a:prstGeom>
          <a:solidFill>
            <a:schemeClr val="tx1">
              <a:alpha val="51000"/>
            </a:schemeClr>
          </a:solidFill>
        </p:spPr>
        <p:txBody>
          <a:bodyPr wrap="none" lIns="274320" tIns="274320" rIns="274320" bIns="27432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What happens when you float elements?</a:t>
            </a:r>
            <a:endParaRPr lang="en-US" sz="16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3691879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9144001" cy="6858000"/>
          </a:xfrm>
        </p:spPr>
      </p:pic>
      <p:sp>
        <p:nvSpPr>
          <p:cNvPr id="9" name="TextBox 8"/>
          <p:cNvSpPr txBox="1"/>
          <p:nvPr/>
        </p:nvSpPr>
        <p:spPr>
          <a:xfrm>
            <a:off x="349564" y="5534168"/>
            <a:ext cx="6215087" cy="984885"/>
          </a:xfrm>
          <a:prstGeom prst="rect">
            <a:avLst/>
          </a:prstGeom>
          <a:solidFill>
            <a:schemeClr val="tx1">
              <a:alpha val="51000"/>
            </a:schemeClr>
          </a:solidFill>
        </p:spPr>
        <p:txBody>
          <a:bodyPr wrap="none" lIns="274320" tIns="274320" rIns="274320" bIns="27432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What happens when you enforce a fixed grid?</a:t>
            </a:r>
            <a:endParaRPr lang="en-US" sz="16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2743501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1" cy="6858000"/>
          </a:xfrm>
        </p:spPr>
      </p:pic>
      <p:sp>
        <p:nvSpPr>
          <p:cNvPr id="9" name="TextBox 8"/>
          <p:cNvSpPr txBox="1"/>
          <p:nvPr/>
        </p:nvSpPr>
        <p:spPr>
          <a:xfrm>
            <a:off x="349564" y="5534168"/>
            <a:ext cx="3120424" cy="984885"/>
          </a:xfrm>
          <a:prstGeom prst="rect">
            <a:avLst/>
          </a:prstGeom>
          <a:solidFill>
            <a:schemeClr val="tx1">
              <a:alpha val="51000"/>
            </a:schemeClr>
          </a:solidFill>
        </p:spPr>
        <p:txBody>
          <a:bodyPr wrap="none" lIns="274320" tIns="274320" rIns="274320" bIns="27432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This is what we want</a:t>
            </a:r>
            <a:endParaRPr lang="en-US" sz="16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3252330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34932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Jquery</a:t>
            </a:r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 Masonry</a:t>
            </a:r>
            <a:endParaRPr lang="en-US" sz="36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5326" y="2130227"/>
            <a:ext cx="8365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Implemented using </a:t>
            </a:r>
            <a:r>
              <a:rPr lang="en-US" sz="20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Jquery</a:t>
            </a: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 Masonry plugin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Automatically generates th</a:t>
            </a: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e position of the elements via position: relative on container and position: absolute on individual items</a:t>
            </a:r>
          </a:p>
        </p:txBody>
      </p:sp>
    </p:spTree>
    <p:extLst>
      <p:ext uri="{BB962C8B-B14F-4D97-AF65-F5344CB8AC3E}">
        <p14:creationId xmlns:p14="http://schemas.microsoft.com/office/powerpoint/2010/main" val="3058641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2305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Sticky </a:t>
            </a:r>
            <a:r>
              <a:rPr lang="en-US" sz="36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Nav</a:t>
            </a:r>
            <a:endParaRPr lang="en-US" sz="36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5326" y="2130227"/>
            <a:ext cx="83653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Navigation bar that starts off at the bottom of the page &amp; sticks to the top when the user scrolls beyond certain position.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Popular for landing pages &amp; one-page scroll websites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Combines the advantages of: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Emotional appeal from large cover photo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User Experience from immediate accessibility of navigation elements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994893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1" cy="6858000"/>
          </a:xfrm>
        </p:spPr>
      </p:pic>
      <p:sp>
        <p:nvSpPr>
          <p:cNvPr id="9" name="TextBox 8"/>
          <p:cNvSpPr txBox="1"/>
          <p:nvPr/>
        </p:nvSpPr>
        <p:spPr>
          <a:xfrm>
            <a:off x="349564" y="5534168"/>
            <a:ext cx="4009350" cy="984885"/>
          </a:xfrm>
          <a:prstGeom prst="rect">
            <a:avLst/>
          </a:prstGeom>
          <a:solidFill>
            <a:schemeClr val="tx1">
              <a:alpha val="51000"/>
            </a:schemeClr>
          </a:solidFill>
        </p:spPr>
        <p:txBody>
          <a:bodyPr wrap="none" lIns="274320" tIns="274320" rIns="274320" bIns="27432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Navigation in original position</a:t>
            </a:r>
            <a:endParaRPr lang="en-US" sz="16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2846491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1" cy="6858000"/>
          </a:xfrm>
        </p:spPr>
      </p:pic>
      <p:sp>
        <p:nvSpPr>
          <p:cNvPr id="9" name="TextBox 8"/>
          <p:cNvSpPr txBox="1"/>
          <p:nvPr/>
        </p:nvSpPr>
        <p:spPr>
          <a:xfrm>
            <a:off x="349564" y="5534168"/>
            <a:ext cx="7246522" cy="984885"/>
          </a:xfrm>
          <a:prstGeom prst="rect">
            <a:avLst/>
          </a:prstGeom>
          <a:solidFill>
            <a:schemeClr val="tx1">
              <a:alpha val="51000"/>
            </a:schemeClr>
          </a:solidFill>
        </p:spPr>
        <p:txBody>
          <a:bodyPr wrap="none" lIns="274320" tIns="274320" rIns="274320" bIns="27432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Navigation when the user scrolls past a certain position</a:t>
            </a:r>
            <a:endParaRPr lang="en-US" sz="16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2846491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6006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Specifications for Sticky </a:t>
            </a:r>
            <a:r>
              <a:rPr lang="en-US" sz="36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Nav</a:t>
            </a:r>
            <a:endParaRPr lang="en-US" sz="36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5326" y="2130227"/>
            <a:ext cx="836533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Navigation starts off at its original position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When the user scrolls </a:t>
            </a:r>
            <a:r>
              <a:rPr lang="en-US" sz="2000" u="sng" dirty="0" smtClean="0">
                <a:solidFill>
                  <a:schemeClr val="bg1"/>
                </a:solidFill>
                <a:latin typeface="Museo Sans 100"/>
                <a:cs typeface="Museo Sans 100"/>
              </a:rPr>
              <a:t>beyond a certain position…</a:t>
            </a: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Make the navigation bar stick to the top.</a:t>
            </a:r>
            <a:b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</a:b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When the user scrolls back up…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Put the navigation bar back to its original position</a:t>
            </a:r>
            <a:b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</a:br>
            <a:endParaRPr lang="en-US" sz="2000" dirty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This can be formulated as if-else statement!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A few questions to answer: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How do we detect “scroll” event?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How do we make the navigation bar stick to top?</a:t>
            </a:r>
          </a:p>
        </p:txBody>
      </p:sp>
    </p:spTree>
    <p:extLst>
      <p:ext uri="{BB962C8B-B14F-4D97-AF65-F5344CB8AC3E}">
        <p14:creationId xmlns:p14="http://schemas.microsoft.com/office/powerpoint/2010/main" val="3992768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1462" y="3001084"/>
            <a:ext cx="836533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Museo Sans 100"/>
                <a:cs typeface="Museo Sans 100"/>
              </a:rPr>
              <a:t>Hands-on: Sticky </a:t>
            </a:r>
            <a:r>
              <a:rPr lang="en-US" sz="32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Nav</a:t>
            </a:r>
            <a:endParaRPr lang="en-US" sz="32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791049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979133"/>
            <a:ext cx="3636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Announcements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5326" y="1997180"/>
            <a:ext cx="83653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Grades ~ 80% ready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Did not take into account excused absences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Let us know if you find any errors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&lt; 75 is in danger of failing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Final Project Check-in this weekend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Please fill out the form if you haven’t already!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Extra Topics Lectures: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Introduction to Backend Web Development (Probably </a:t>
            </a:r>
            <a:r>
              <a:rPr lang="en-US" sz="20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Django</a:t>
            </a: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Deploying your website via </a:t>
            </a:r>
            <a:r>
              <a:rPr lang="en-US" sz="20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Github</a:t>
            </a:r>
            <a:endParaRPr lang="en-US" sz="2000" dirty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4171150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Today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5326" y="2468894"/>
            <a:ext cx="83653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A tutorial on some of the popular user interface elements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Popover &amp; Tooltips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Masonry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Sticky </a:t>
            </a:r>
            <a:r>
              <a:rPr lang="en-US" sz="20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Nav</a:t>
            </a: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Think of it as a recap of </a:t>
            </a:r>
            <a:r>
              <a:rPr lang="en-US" sz="20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Jquery</a:t>
            </a: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 lectures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Hands-on focused lecture!</a:t>
            </a: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2396482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1928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Popover</a:t>
            </a:r>
            <a:endParaRPr lang="en-US" sz="36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5326" y="2130227"/>
            <a:ext cx="83653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Used to convey additional information upon user request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Variation of a dropdown menu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Respond to click or a hover event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Example: Facebook user profile popovers</a:t>
            </a:r>
            <a:endParaRPr lang="en-US" sz="2000" dirty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pic>
        <p:nvPicPr>
          <p:cNvPr id="3" name="Content Placeholder 2" descr="2014-04-17 05.53.56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2" t="16145" r="21409" b="5196"/>
          <a:stretch/>
        </p:blipFill>
        <p:spPr>
          <a:xfrm>
            <a:off x="1947334" y="3604381"/>
            <a:ext cx="4995334" cy="2889863"/>
          </a:xfrm>
        </p:spPr>
      </p:pic>
    </p:spTree>
    <p:extLst>
      <p:ext uri="{BB962C8B-B14F-4D97-AF65-F5344CB8AC3E}">
        <p14:creationId xmlns:p14="http://schemas.microsoft.com/office/powerpoint/2010/main" val="2823319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16444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Tooltip</a:t>
            </a:r>
            <a:endParaRPr lang="en-US" sz="36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5326" y="2130227"/>
            <a:ext cx="83653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Used as a caption for images or buttons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Consider having a tooltip when you have ambiguous buttons that require captions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Usually used with Twitter Bootstrap</a:t>
            </a:r>
            <a:endParaRPr lang="en-US" sz="2000" dirty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pic>
        <p:nvPicPr>
          <p:cNvPr id="3" name="Content Placeholder 2" descr="2014-04-17 05.52.22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8" t="22784" r="13698" b="18800"/>
          <a:stretch/>
        </p:blipFill>
        <p:spPr>
          <a:xfrm>
            <a:off x="1957927" y="3592286"/>
            <a:ext cx="5055810" cy="2732594"/>
          </a:xfrm>
        </p:spPr>
      </p:pic>
    </p:spTree>
    <p:extLst>
      <p:ext uri="{BB962C8B-B14F-4D97-AF65-F5344CB8AC3E}">
        <p14:creationId xmlns:p14="http://schemas.microsoft.com/office/powerpoint/2010/main" val="3970502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604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Creating Popovers &amp; Tooltip</a:t>
            </a:r>
            <a:endParaRPr lang="en-US" sz="36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5326" y="2130227"/>
            <a:ext cx="83653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2 sections: Arrow &amp; Content, stacked vertically.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Content is same old CSS… but what about the arrow?</a:t>
            </a:r>
            <a:endParaRPr lang="en-US" sz="2000" dirty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pic>
        <p:nvPicPr>
          <p:cNvPr id="3" name="Content Placeholder 2" descr="2014-04-17 05.53.56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981" r="-38981"/>
          <a:stretch>
            <a:fillRect/>
          </a:stretch>
        </p:blipFill>
        <p:spPr>
          <a:xfrm>
            <a:off x="-776514" y="3048000"/>
            <a:ext cx="5597052" cy="3078163"/>
          </a:xfrm>
        </p:spPr>
      </p:pic>
      <p:sp>
        <p:nvSpPr>
          <p:cNvPr id="4" name="TextBox 3"/>
          <p:cNvSpPr txBox="1"/>
          <p:nvPr/>
        </p:nvSpPr>
        <p:spPr>
          <a:xfrm>
            <a:off x="3628573" y="3359240"/>
            <a:ext cx="765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Arrow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28573" y="3992212"/>
            <a:ext cx="24040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Content</a:t>
            </a:r>
          </a:p>
          <a:p>
            <a:r>
              <a:rPr lang="en-US" dirty="0">
                <a:solidFill>
                  <a:srgbClr val="FFFFFF"/>
                </a:solidFill>
              </a:rPr>
              <a:t>	</a:t>
            </a:r>
            <a:r>
              <a:rPr lang="en-US" dirty="0" smtClean="0">
                <a:solidFill>
                  <a:srgbClr val="FFFFFF"/>
                </a:solidFill>
              </a:rPr>
              <a:t>About (Item Class)</a:t>
            </a:r>
          </a:p>
          <a:p>
            <a:r>
              <a:rPr lang="en-US" dirty="0">
                <a:solidFill>
                  <a:srgbClr val="FFFFFF"/>
                </a:solidFill>
              </a:rPr>
              <a:t>	</a:t>
            </a:r>
            <a:r>
              <a:rPr lang="en-US" dirty="0" smtClean="0">
                <a:solidFill>
                  <a:srgbClr val="FFFFFF"/>
                </a:solidFill>
              </a:rPr>
              <a:t>Profile (Item Class)</a:t>
            </a:r>
          </a:p>
          <a:p>
            <a:r>
              <a:rPr lang="en-US" dirty="0">
                <a:solidFill>
                  <a:srgbClr val="FFFFFF"/>
                </a:solidFill>
              </a:rPr>
              <a:t>	</a:t>
            </a:r>
            <a:r>
              <a:rPr lang="en-US" dirty="0" smtClean="0">
                <a:solidFill>
                  <a:srgbClr val="FFFFFF"/>
                </a:solidFill>
              </a:rPr>
              <a:t>Feed (Item Class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460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3298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Triangle in CSS</a:t>
            </a:r>
            <a:endParaRPr lang="en-US" sz="36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3" name="Isosceles Triangle 2"/>
          <p:cNvSpPr/>
          <p:nvPr/>
        </p:nvSpPr>
        <p:spPr>
          <a:xfrm>
            <a:off x="3737428" y="2007809"/>
            <a:ext cx="1826381" cy="1644952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330094" y="3809999"/>
            <a:ext cx="641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Base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516" y="4350130"/>
            <a:ext cx="83653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Set sides that are not base to &lt;size&gt; solid transparent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Set the base to &lt;size&gt; solid &lt;color&gt;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Set width and height to 0px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For the example: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Border-left: 5px solid transparent; Border-right: 5px solid </a:t>
            </a:r>
            <a:r>
              <a:rPr lang="en-US" sz="2000" dirty="0">
                <a:solidFill>
                  <a:schemeClr val="bg1"/>
                </a:solidFill>
                <a:latin typeface="Museo Sans 100"/>
                <a:cs typeface="Museo Sans 100"/>
              </a:rPr>
              <a:t>transparent</a:t>
            </a: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;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Border-bottom: 5px solid blue;</a:t>
            </a:r>
            <a:endParaRPr lang="en-US" sz="2000" dirty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717026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1462" y="3001084"/>
            <a:ext cx="836533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Museo Sans 100"/>
                <a:cs typeface="Museo Sans 100"/>
              </a:rPr>
              <a:t>Hands-on: Popover &amp; Tooltips</a:t>
            </a:r>
            <a:endParaRPr lang="en-US" sz="32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2742015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emplate_design5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6239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Masonry (</a:t>
            </a:r>
            <a:r>
              <a:rPr lang="en-US" sz="3600" dirty="0" err="1" smtClean="0">
                <a:solidFill>
                  <a:schemeClr val="bg1"/>
                </a:solidFill>
                <a:latin typeface="Museo Sans 100"/>
                <a:cs typeface="Museo Sans 100"/>
              </a:rPr>
              <a:t>Pinterest</a:t>
            </a:r>
            <a:r>
              <a:rPr lang="en-US" sz="3600" dirty="0" smtClean="0">
                <a:solidFill>
                  <a:schemeClr val="bg1"/>
                </a:solidFill>
                <a:latin typeface="Museo Sans 100"/>
                <a:cs typeface="Museo Sans 100"/>
              </a:rPr>
              <a:t>-style Grid)</a:t>
            </a:r>
            <a:endParaRPr lang="en-US" sz="36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5326" y="2130227"/>
            <a:ext cx="8365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Useful when building image-heavy websites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Allows you to preserve proportions of your images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100"/>
                <a:cs typeface="Museo Sans 100"/>
              </a:rPr>
              <a:t>Try not to use for text-heavy websites since it lowers readability</a:t>
            </a:r>
          </a:p>
        </p:txBody>
      </p:sp>
      <p:pic>
        <p:nvPicPr>
          <p:cNvPr id="3" name="Content Placeholder 2" descr="2014-04-17 06.27.50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" r="817"/>
          <a:stretch>
            <a:fillRect/>
          </a:stretch>
        </p:blipFill>
        <p:spPr>
          <a:xfrm>
            <a:off x="1848152" y="3424080"/>
            <a:ext cx="5419058" cy="2980273"/>
          </a:xfrm>
        </p:spPr>
      </p:pic>
    </p:spTree>
    <p:extLst>
      <p:ext uri="{BB962C8B-B14F-4D97-AF65-F5344CB8AC3E}">
        <p14:creationId xmlns:p14="http://schemas.microsoft.com/office/powerpoint/2010/main" val="2873471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</TotalTime>
  <Words>430</Words>
  <Application>Microsoft Macintosh PowerPoint</Application>
  <PresentationFormat>On-screen Show (4:3)</PresentationFormat>
  <Paragraphs>79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Ego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Shawn Park</dc:creator>
  <cp:lastModifiedBy>Shawn Park</cp:lastModifiedBy>
  <cp:revision>92</cp:revision>
  <dcterms:created xsi:type="dcterms:W3CDTF">2013-10-08T07:15:37Z</dcterms:created>
  <dcterms:modified xsi:type="dcterms:W3CDTF">2014-04-18T01:34:19Z</dcterms:modified>
</cp:coreProperties>
</file>

<file path=docProps/thumbnail.jpeg>
</file>